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8" r:id="rId2"/>
    <p:sldId id="261" r:id="rId3"/>
    <p:sldId id="262" r:id="rId4"/>
    <p:sldId id="263" r:id="rId5"/>
    <p:sldId id="265" r:id="rId6"/>
    <p:sldId id="271" r:id="rId7"/>
    <p:sldId id="266" r:id="rId8"/>
    <p:sldId id="272" r:id="rId9"/>
    <p:sldId id="273" r:id="rId10"/>
    <p:sldId id="267" r:id="rId11"/>
    <p:sldId id="268" r:id="rId12"/>
    <p:sldId id="274" r:id="rId13"/>
    <p:sldId id="269" r:id="rId14"/>
    <p:sldId id="270" r:id="rId15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035"/>
    <a:srgbClr val="B20828"/>
    <a:srgbClr val="B30838"/>
    <a:srgbClr val="AB15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09" autoAdjust="0"/>
    <p:restoredTop sz="96327"/>
  </p:normalViewPr>
  <p:slideViewPr>
    <p:cSldViewPr snapToGrid="0" snapToObjects="1">
      <p:cViewPr varScale="1">
        <p:scale>
          <a:sx n="98" d="100"/>
          <a:sy n="98" d="100"/>
        </p:scale>
        <p:origin x="114" y="7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2604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86" tIns="46242" rIns="92486" bIns="462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86" tIns="46242" rIns="92486" bIns="46242" rtlCol="0"/>
          <a:lstStyle>
            <a:lvl1pPr algn="r">
              <a:defRPr sz="1200"/>
            </a:lvl1pPr>
          </a:lstStyle>
          <a:p>
            <a:fld id="{25CD50B5-D60F-4F9E-9D7E-EE8E387CD05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86" tIns="46242" rIns="92486" bIns="462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86" tIns="46242" rIns="92486" bIns="46242" rtlCol="0" anchor="b"/>
          <a:lstStyle>
            <a:lvl1pPr algn="r">
              <a:defRPr sz="1200"/>
            </a:lvl1pPr>
          </a:lstStyle>
          <a:p>
            <a:fld id="{7FB68332-E796-4254-98F6-762EAC3B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55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114" cy="462272"/>
          </a:xfrm>
          <a:prstGeom prst="rect">
            <a:avLst/>
          </a:prstGeom>
        </p:spPr>
        <p:txBody>
          <a:bodyPr vert="horz" lIns="89748" tIns="44874" rIns="89748" bIns="448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409" y="0"/>
            <a:ext cx="3012114" cy="462272"/>
          </a:xfrm>
          <a:prstGeom prst="rect">
            <a:avLst/>
          </a:prstGeom>
        </p:spPr>
        <p:txBody>
          <a:bodyPr vert="horz" lIns="89748" tIns="44874" rIns="89748" bIns="44874" rtlCol="0"/>
          <a:lstStyle>
            <a:lvl1pPr algn="r">
              <a:defRPr sz="1200"/>
            </a:lvl1pPr>
          </a:lstStyle>
          <a:p>
            <a:fld id="{7170395E-30E7-4C58-8929-2CC8FFFF51C6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48" tIns="44874" rIns="89748" bIns="448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386" y="4444685"/>
            <a:ext cx="5561303" cy="3637271"/>
          </a:xfrm>
          <a:prstGeom prst="rect">
            <a:avLst/>
          </a:prstGeom>
        </p:spPr>
        <p:txBody>
          <a:bodyPr vert="horz" lIns="89748" tIns="44874" rIns="89748" bIns="4487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803"/>
            <a:ext cx="3012114" cy="462272"/>
          </a:xfrm>
          <a:prstGeom prst="rect">
            <a:avLst/>
          </a:prstGeom>
        </p:spPr>
        <p:txBody>
          <a:bodyPr vert="horz" lIns="89748" tIns="44874" rIns="89748" bIns="448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409" y="8773803"/>
            <a:ext cx="3012114" cy="462272"/>
          </a:xfrm>
          <a:prstGeom prst="rect">
            <a:avLst/>
          </a:prstGeom>
        </p:spPr>
        <p:txBody>
          <a:bodyPr vert="horz" lIns="89748" tIns="44874" rIns="89748" bIns="44874" rtlCol="0" anchor="b"/>
          <a:lstStyle>
            <a:lvl1pPr algn="r">
              <a:defRPr sz="1200"/>
            </a:lvl1pPr>
          </a:lstStyle>
          <a:p>
            <a:fld id="{B39AD76D-49F1-4ED0-AE3A-B0A6705D2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1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BFCD653-A640-E04D-BD08-8D1CF8425360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0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6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4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03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790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3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81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7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5D1A220-0522-9E47-BAC1-58274EFDA5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13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5F6431-75ED-4B44-A46B-A964772F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6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83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26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6D09ED-11B7-1C42-9ADB-C45F4C7A52D6}"/>
              </a:ext>
            </a:extLst>
          </p:cNvPr>
          <p:cNvSpPr/>
          <p:nvPr userDrawn="1"/>
        </p:nvSpPr>
        <p:spPr>
          <a:xfrm>
            <a:off x="-5106347" y="0"/>
            <a:ext cx="555606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9077EA-6CE4-8946-BFB5-B2F8CA597B00}"/>
              </a:ext>
            </a:extLst>
          </p:cNvPr>
          <p:cNvSpPr/>
          <p:nvPr userDrawn="1"/>
        </p:nvSpPr>
        <p:spPr>
          <a:xfrm rot="16200000" flipV="1">
            <a:off x="1881003" y="-1708885"/>
            <a:ext cx="86903" cy="4234925"/>
          </a:xfrm>
          <a:prstGeom prst="rect">
            <a:avLst/>
          </a:prstGeom>
          <a:solidFill>
            <a:srgbClr val="A320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851A55-C846-CB43-95E5-52B5B8456FA6}"/>
              </a:ext>
            </a:extLst>
          </p:cNvPr>
          <p:cNvSpPr/>
          <p:nvPr userDrawn="1"/>
        </p:nvSpPr>
        <p:spPr>
          <a:xfrm rot="16200000" flipV="1">
            <a:off x="10031086" y="4418863"/>
            <a:ext cx="86903" cy="4234925"/>
          </a:xfrm>
          <a:prstGeom prst="rect">
            <a:avLst/>
          </a:prstGeom>
          <a:solidFill>
            <a:srgbClr val="A320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469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ialaccounting.ua.edu/bannervideos/" TargetMode="External"/><Relationship Id="rId2" Type="http://schemas.openxmlformats.org/officeDocument/2006/relationships/hyperlink" Target="https://financ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ialaccounting.ua.edu/month-en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ialaccounting.ua.edu/axi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EEA4CE2-BEE7-884C-A227-131B7AFDF2C3}"/>
              </a:ext>
            </a:extLst>
          </p:cNvPr>
          <p:cNvSpPr txBox="1"/>
          <p:nvPr/>
        </p:nvSpPr>
        <p:spPr>
          <a:xfrm>
            <a:off x="904461" y="3021026"/>
            <a:ext cx="10379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A3203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</a:t>
            </a:r>
            <a:endParaRPr lang="en-US" sz="7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7200" b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 TOOLS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30B8FCA-1772-8B4C-A835-BE65FAFB3C7E}"/>
              </a:ext>
            </a:extLst>
          </p:cNvPr>
          <p:cNvCxnSpPr>
            <a:cxnSpLocks/>
          </p:cNvCxnSpPr>
          <p:nvPr/>
        </p:nvCxnSpPr>
        <p:spPr>
          <a:xfrm flipH="1">
            <a:off x="-6626" y="5939467"/>
            <a:ext cx="9768648" cy="0"/>
          </a:xfrm>
          <a:prstGeom prst="line">
            <a:avLst/>
          </a:prstGeom>
          <a:ln w="127000">
            <a:solidFill>
              <a:srgbClr val="A320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E512316-7C31-C64D-A2E1-003132F43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8533" y="5475979"/>
            <a:ext cx="926979" cy="92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50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4486-79A5-FD5B-A289-9E8CB6C1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TOAD/SQL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A6CB-6353-5054-1655-F093BA845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Real-time data</a:t>
            </a:r>
          </a:p>
          <a:p>
            <a:r>
              <a:rPr lang="en-US" dirty="0"/>
              <a:t>Can be scheduled</a:t>
            </a:r>
          </a:p>
          <a:p>
            <a:r>
              <a:rPr lang="en-US" dirty="0"/>
              <a:t>Can be connected to any Banner table and other databases</a:t>
            </a:r>
          </a:p>
          <a:p>
            <a:r>
              <a:rPr lang="en-US" dirty="0"/>
              <a:t>.</a:t>
            </a:r>
            <a:r>
              <a:rPr lang="en-US" dirty="0" err="1"/>
              <a:t>cvs</a:t>
            </a:r>
            <a:r>
              <a:rPr lang="en-US" dirty="0"/>
              <a:t>/.</a:t>
            </a:r>
            <a:r>
              <a:rPr lang="en-US" dirty="0" err="1"/>
              <a:t>xls</a:t>
            </a:r>
            <a:r>
              <a:rPr lang="en-US" dirty="0"/>
              <a:t> files – no formatting. Best for list reports</a:t>
            </a:r>
          </a:p>
          <a:p>
            <a:r>
              <a:rPr lang="en-US" dirty="0"/>
              <a:t>Cannot be run by end-user.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71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ADB3A-3554-C29D-9914-808C0AD95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21853-A786-B8C6-EBED-C4E629590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Maintained by Procurement</a:t>
            </a:r>
          </a:p>
          <a:p>
            <a:r>
              <a:rPr lang="en-US" dirty="0"/>
              <a:t>Concur Data Only</a:t>
            </a:r>
          </a:p>
          <a:p>
            <a:r>
              <a:rPr lang="en-US" dirty="0"/>
              <a:t>Monthly scheduled report</a:t>
            </a:r>
          </a:p>
          <a:p>
            <a:r>
              <a:rPr lang="en-US" dirty="0"/>
              <a:t>Reach out to Mary Katherine Weaver (Accounts Payable) 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436400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ADB3A-3554-C29D-9914-808C0AD95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Banner Self-Service 9 – My Finance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21853-A786-B8C6-EBED-C4E629590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Real-Time data</a:t>
            </a:r>
          </a:p>
          <a:p>
            <a:r>
              <a:rPr lang="en-US" dirty="0"/>
              <a:t>Allows you to save queries</a:t>
            </a:r>
          </a:p>
          <a:p>
            <a:r>
              <a:rPr lang="en-US" dirty="0"/>
              <a:t>Allows you to view data as of the end of a period.</a:t>
            </a:r>
          </a:p>
          <a:p>
            <a:r>
              <a:rPr lang="en-US" dirty="0"/>
              <a:t>See training videos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 </a:t>
            </a:r>
            <a:r>
              <a:rPr lang="en-US" dirty="0">
                <a:hlinkClick r:id="rId3"/>
              </a:rPr>
              <a:t>https://financialaccounting.ua.edu/bannervideos/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76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849FB-FA7B-F2AD-6777-4DD7CA4D0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EA810-8F21-EBF9-77DA-F52C6CB51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64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615D3-18A6-2300-F55A-C9C2749F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consider when addressing reporting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EC412-02C9-FB51-0ACC-E34B96643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questions am I repeatedly trying to answer for myself or others?</a:t>
            </a:r>
          </a:p>
          <a:p>
            <a:r>
              <a:rPr lang="en-US" sz="2400" dirty="0"/>
              <a:t>Who is asking the questions? What is their professional background? How much information do they really need/want?</a:t>
            </a:r>
          </a:p>
          <a:p>
            <a:r>
              <a:rPr lang="en-US" sz="2400" dirty="0"/>
              <a:t>How often do I need the report?</a:t>
            </a:r>
          </a:p>
          <a:p>
            <a:r>
              <a:rPr lang="en-US" sz="2400" dirty="0"/>
              <a:t>What will I do with the information once I get it?</a:t>
            </a:r>
          </a:p>
          <a:p>
            <a:r>
              <a:rPr lang="en-US" sz="2400" dirty="0"/>
              <a:t>What file format do I need?</a:t>
            </a:r>
          </a:p>
          <a:p>
            <a:r>
              <a:rPr lang="en-US" sz="2400" dirty="0"/>
              <a:t>Does my data need to be real-time?</a:t>
            </a:r>
          </a:p>
          <a:p>
            <a:r>
              <a:rPr lang="en-US" sz="2400" dirty="0"/>
              <a:t>Can I receive the report on a regular schedule or do I need the ability to run ad-hoc?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2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069A-CA6E-F94C-87CF-113C8486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86147"/>
            <a:ext cx="10515599" cy="1263977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Introduction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3B7EB5-DCDB-A04B-8EF9-739E63987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4946"/>
          </a:xfrm>
        </p:spPr>
        <p:txBody>
          <a:bodyPr/>
          <a:lstStyle/>
          <a:p>
            <a:r>
              <a:rPr lang="en-US" dirty="0"/>
              <a:t>Finance Technology &amp; Data Integrity</a:t>
            </a:r>
          </a:p>
          <a:p>
            <a:pPr lvl="1"/>
            <a:r>
              <a:rPr lang="en-US" dirty="0"/>
              <a:t>Meredith Boteler, Director</a:t>
            </a:r>
          </a:p>
          <a:p>
            <a:pPr lvl="1"/>
            <a:r>
              <a:rPr lang="en-US" dirty="0"/>
              <a:t>Cara Greene, Finance Systems Analyst</a:t>
            </a:r>
          </a:p>
          <a:p>
            <a:pPr lvl="1"/>
            <a:endParaRPr lang="en-US" dirty="0"/>
          </a:p>
          <a:p>
            <a:r>
              <a:rPr lang="en-US" dirty="0"/>
              <a:t>What we do:</a:t>
            </a:r>
          </a:p>
          <a:p>
            <a:pPr lvl="1"/>
            <a:r>
              <a:rPr lang="en-US" dirty="0"/>
              <a:t>Steward financial data</a:t>
            </a:r>
          </a:p>
          <a:p>
            <a:pPr lvl="1"/>
            <a:r>
              <a:rPr lang="en-US" dirty="0"/>
              <a:t>Write/schedule reports &amp; queries</a:t>
            </a:r>
          </a:p>
          <a:p>
            <a:pPr lvl="1"/>
            <a:r>
              <a:rPr lang="en-US" dirty="0"/>
              <a:t>Mediate between functional &amp; technical users of UA’s financial systems</a:t>
            </a:r>
          </a:p>
          <a:p>
            <a:endParaRPr lang="en-US" dirty="0"/>
          </a:p>
        </p:txBody>
      </p:sp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65495E5E-467E-E7C2-9708-D7441AEE80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438552" y="5851385"/>
            <a:ext cx="2432103" cy="53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7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E0CC-DF0D-E5BE-815F-AC0A1A8A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69F5-7ABF-5A0B-9738-5A9445056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E-print</a:t>
            </a:r>
          </a:p>
          <a:p>
            <a:r>
              <a:rPr lang="en-US" dirty="0"/>
              <a:t>Crystal Reports</a:t>
            </a:r>
          </a:p>
          <a:p>
            <a:r>
              <a:rPr lang="en-US" dirty="0"/>
              <a:t>Axiom</a:t>
            </a:r>
          </a:p>
          <a:p>
            <a:r>
              <a:rPr lang="en-US" dirty="0"/>
              <a:t>Argos</a:t>
            </a:r>
          </a:p>
          <a:p>
            <a:r>
              <a:rPr lang="en-US" dirty="0"/>
              <a:t>TOAD/SQL Scripts</a:t>
            </a:r>
          </a:p>
          <a:p>
            <a:r>
              <a:rPr lang="en-US" dirty="0"/>
              <a:t>Concur</a:t>
            </a:r>
          </a:p>
          <a:p>
            <a:r>
              <a:rPr lang="en-US" dirty="0"/>
              <a:t>Banner Self Service 9 – My Finance Query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0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BAB6-9184-9CC0-7BCB-D23ED484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E-print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2E3C678-1D3B-4319-433D-4A85B2FE0F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6841" y="987425"/>
            <a:ext cx="4804894" cy="48736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2C6E4-69A1-059D-2C25-0C942E2A1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04894" cy="43434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Banner delivered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Most Finance reports run on month-end basis (not real-time) – see </a:t>
            </a:r>
            <a:r>
              <a:rPr lang="en-US" sz="2400" dirty="0">
                <a:hlinkClick r:id="rId3"/>
              </a:rPr>
              <a:t>https://financialaccounting.ua.edu/month-end/</a:t>
            </a:r>
            <a:r>
              <a:rPr lang="en-US" sz="2400" dirty="0"/>
              <a:t> for monthly closing calendar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Access from mybama.ua.edu Employee Tab</a:t>
            </a:r>
          </a:p>
        </p:txBody>
      </p:sp>
    </p:spTree>
    <p:extLst>
      <p:ext uri="{BB962C8B-B14F-4D97-AF65-F5344CB8AC3E}">
        <p14:creationId xmlns:p14="http://schemas.microsoft.com/office/powerpoint/2010/main" val="320393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4B0C-178C-D662-F741-B117A29A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Commonly-Used E-print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ED756-33B6-B7A1-7EA5-1AFCD933B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FGRBDSC – Budget Status Report</a:t>
            </a:r>
          </a:p>
          <a:p>
            <a:pPr marL="742950" lvl="1" indent="-285750"/>
            <a:r>
              <a:rPr lang="en-US" dirty="0"/>
              <a:t>F_CR_BUD_SUM – Budget Summary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FGRODTA – Organizational Detail 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FGRODTA_YTD – Organization Detail Activity YTD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F_CHG_FB_REP – Changes in Fund Balance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F_CR_FB_REP – Fund Balance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F_CR_OPER_DEFICITS – Operating Deficits by Category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7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4B0C-178C-D662-F741-B117A29A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Crystal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ED756-33B6-B7A1-7EA5-1AFCD933B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customized from scratch</a:t>
            </a:r>
          </a:p>
          <a:p>
            <a:r>
              <a:rPr lang="en-US" dirty="0"/>
              <a:t>More formatting options</a:t>
            </a:r>
          </a:p>
          <a:p>
            <a:r>
              <a:rPr lang="en-US" dirty="0"/>
              <a:t>Scheduling capabilities</a:t>
            </a:r>
          </a:p>
          <a:p>
            <a:r>
              <a:rPr lang="en-US" dirty="0"/>
              <a:t>Can access Banner tables and other databases</a:t>
            </a:r>
          </a:p>
          <a:p>
            <a:r>
              <a:rPr lang="en-US" dirty="0"/>
              <a:t>Option for end-user to run reports.</a:t>
            </a:r>
          </a:p>
          <a:p>
            <a:r>
              <a:rPr lang="en-US" dirty="0"/>
              <a:t>Real-time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66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5359-0E77-7722-9469-1307CC6C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Axiom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AA78-26FF-02C5-18DD-DEB532AA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Dashboarding tool and Excel-based reports</a:t>
            </a:r>
          </a:p>
          <a:p>
            <a:r>
              <a:rPr lang="en-US" sz="2400" dirty="0"/>
              <a:t>Can be customized from scratch</a:t>
            </a:r>
          </a:p>
          <a:p>
            <a:r>
              <a:rPr lang="en-US" sz="2400" dirty="0"/>
              <a:t>Can be run by end-user.</a:t>
            </a:r>
          </a:p>
          <a:p>
            <a:r>
              <a:rPr lang="en-US" sz="2400" dirty="0"/>
              <a:t>Data is loaded nightly/1-day lag (not completely real time)</a:t>
            </a:r>
          </a:p>
          <a:p>
            <a:r>
              <a:rPr lang="en-US" sz="2400" dirty="0"/>
              <a:t>Most GL data is imported and very limited HR data, no student account data. GL data only goes back to FY16</a:t>
            </a:r>
          </a:p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https://financialaccounting.ua.edu/axiom/</a:t>
            </a:r>
            <a:r>
              <a:rPr lang="en-US" sz="2400" dirty="0"/>
              <a:t> for more information/demo videos.</a:t>
            </a:r>
          </a:p>
        </p:txBody>
      </p:sp>
    </p:spTree>
    <p:extLst>
      <p:ext uri="{BB962C8B-B14F-4D97-AF65-F5344CB8AC3E}">
        <p14:creationId xmlns:p14="http://schemas.microsoft.com/office/powerpoint/2010/main" val="255434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5359-0E77-7722-9469-1307CC6C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Axiom Reports – Commonly-Used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AA78-26FF-02C5-18DD-DEB532AA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Web-Client:</a:t>
            </a:r>
          </a:p>
          <a:p>
            <a:r>
              <a:rPr lang="en-US" sz="2400" dirty="0"/>
              <a:t>Operational Dashboard</a:t>
            </a:r>
          </a:p>
          <a:p>
            <a:r>
              <a:rPr lang="en-US" sz="2400" dirty="0"/>
              <a:t>Transaction Detail Review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Excel-Client:</a:t>
            </a:r>
          </a:p>
          <a:p>
            <a:r>
              <a:rPr lang="en-US" sz="2400" dirty="0"/>
              <a:t>Statement of Changes in Fund Balance</a:t>
            </a:r>
          </a:p>
          <a:p>
            <a:r>
              <a:rPr lang="en-US" sz="2400" dirty="0"/>
              <a:t>Sources and Uses with Fund Type Detail with Drill</a:t>
            </a:r>
          </a:p>
          <a:p>
            <a:r>
              <a:rPr lang="en-US" sz="2400" dirty="0"/>
              <a:t>Multi-Year Actuals with Budget</a:t>
            </a:r>
          </a:p>
          <a:p>
            <a:r>
              <a:rPr lang="en-US" sz="2400" dirty="0"/>
              <a:t>Comparative fund Balance</a:t>
            </a:r>
          </a:p>
          <a:p>
            <a:r>
              <a:rPr lang="en-US" sz="2400" dirty="0"/>
              <a:t>Comparative Revenues, Expenses and Transfers</a:t>
            </a:r>
          </a:p>
          <a:p>
            <a:r>
              <a:rPr lang="en-US" sz="2400" dirty="0"/>
              <a:t>Comparative Revenues, Expenses and Transfers by Month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617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4486-79A5-FD5B-A289-9E8CB6C1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A6CB-6353-5054-1655-F093BA845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Real-time data</a:t>
            </a:r>
          </a:p>
          <a:p>
            <a:r>
              <a:rPr lang="en-US" dirty="0"/>
              <a:t>Can be scheduled</a:t>
            </a:r>
          </a:p>
          <a:p>
            <a:r>
              <a:rPr lang="en-US" dirty="0"/>
              <a:t>Can be connected to any Banner table and other databases</a:t>
            </a:r>
          </a:p>
          <a:p>
            <a:r>
              <a:rPr lang="en-US" dirty="0"/>
              <a:t>Can be run by end-user.</a:t>
            </a:r>
          </a:p>
          <a:p>
            <a:r>
              <a:rPr lang="en-US" dirty="0"/>
              <a:t>Access from </a:t>
            </a:r>
            <a:r>
              <a:rPr lang="en-US" dirty="0" err="1"/>
              <a:t>myBama</a:t>
            </a:r>
            <a:r>
              <a:rPr lang="en-US" dirty="0"/>
              <a:t> Employee Tab</a:t>
            </a:r>
          </a:p>
          <a:p>
            <a:r>
              <a:rPr lang="en-US" dirty="0"/>
              <a:t>Has dashboarding capabilities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60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A Theme Color 1">
      <a:dk1>
        <a:srgbClr val="000000"/>
      </a:dk1>
      <a:lt1>
        <a:srgbClr val="FFFFFF"/>
      </a:lt1>
      <a:dk2>
        <a:srgbClr val="990000"/>
      </a:dk2>
      <a:lt2>
        <a:srgbClr val="EAEAEA"/>
      </a:lt2>
      <a:accent1>
        <a:srgbClr val="941100"/>
      </a:accent1>
      <a:accent2>
        <a:srgbClr val="D00001"/>
      </a:accent2>
      <a:accent3>
        <a:srgbClr val="FF0002"/>
      </a:accent3>
      <a:accent4>
        <a:srgbClr val="FF5959"/>
      </a:accent4>
      <a:accent5>
        <a:srgbClr val="FF8074"/>
      </a:accent5>
      <a:accent6>
        <a:srgbClr val="FFA087"/>
      </a:accent6>
      <a:hlink>
        <a:srgbClr val="A9A9A9"/>
      </a:hlink>
      <a:folHlink>
        <a:srgbClr val="D5D5D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A_POWERPOINT_TEMPLATE_Option3" id="{1A3B40E7-61B2-1A4A-80ED-55FE70C4B4C1}" vid="{09F5B091-7A7F-414B-861E-0F4E76A7D9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550</Words>
  <Application>Microsoft Office PowerPoint</Application>
  <PresentationFormat>Widescreen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Office Theme</vt:lpstr>
      <vt:lpstr>PowerPoint Presentation</vt:lpstr>
      <vt:lpstr>Introduction</vt:lpstr>
      <vt:lpstr>Reporting Tools</vt:lpstr>
      <vt:lpstr>E-print</vt:lpstr>
      <vt:lpstr>Commonly-Used E-print reports</vt:lpstr>
      <vt:lpstr>Crystal Reports</vt:lpstr>
      <vt:lpstr>Axiom Reports</vt:lpstr>
      <vt:lpstr>Axiom Reports – Commonly-Used</vt:lpstr>
      <vt:lpstr>Argos</vt:lpstr>
      <vt:lpstr>TOAD/SQL Reports</vt:lpstr>
      <vt:lpstr>Concur Reporting</vt:lpstr>
      <vt:lpstr>Banner Self-Service 9 – My Finance Query</vt:lpstr>
      <vt:lpstr>Other Reports</vt:lpstr>
      <vt:lpstr>Questions to consider when addressing reporting needs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Glass, Kaly</dc:creator>
  <cp:lastModifiedBy>Cara Greene</cp:lastModifiedBy>
  <cp:revision>4</cp:revision>
  <cp:lastPrinted>2023-02-28T16:10:51Z</cp:lastPrinted>
  <dcterms:created xsi:type="dcterms:W3CDTF">2021-03-22T21:10:15Z</dcterms:created>
  <dcterms:modified xsi:type="dcterms:W3CDTF">2023-02-28T16:12:42Z</dcterms:modified>
</cp:coreProperties>
</file>